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07" r:id="rId2"/>
    <p:sldId id="419" r:id="rId3"/>
    <p:sldId id="430" r:id="rId4"/>
    <p:sldId id="429" r:id="rId5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66FF"/>
    <a:srgbClr val="3366FF"/>
    <a:srgbClr val="003300"/>
    <a:srgbClr val="0000CC"/>
    <a:srgbClr val="669900"/>
    <a:srgbClr val="9900CC"/>
    <a:srgbClr val="008000"/>
    <a:srgbClr val="009900"/>
    <a:srgbClr val="D5E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8430" autoAdjust="0"/>
  </p:normalViewPr>
  <p:slideViewPr>
    <p:cSldViewPr>
      <p:cViewPr>
        <p:scale>
          <a:sx n="70" d="100"/>
          <a:sy n="70" d="100"/>
        </p:scale>
        <p:origin x="-1088" y="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74696-B6A0-415B-8325-1B92423BF61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278D588-6D87-4EC1-AD98-BF81FFA20C96}">
      <dgm:prSet phldrT="[Text]" custT="1"/>
      <dgm:spPr>
        <a:solidFill>
          <a:srgbClr val="008000"/>
        </a:solidFill>
      </dgm:spPr>
      <dgm:t>
        <a:bodyPr/>
        <a:lstStyle/>
        <a:p>
          <a:r>
            <a:rPr lang="th-TH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เข้าถึง</a:t>
          </a:r>
          <a:endParaRPr lang="th-TH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CACFC79F-9ABB-4CDF-91D6-F36A373C790B}" type="parTrans" cxnId="{6B7A6E5C-10FD-4E6A-B99B-F151E3F57E46}">
      <dgm:prSet/>
      <dgm:spPr/>
      <dgm:t>
        <a:bodyPr/>
        <a:lstStyle/>
        <a:p>
          <a:endParaRPr lang="th-TH"/>
        </a:p>
      </dgm:t>
    </dgm:pt>
    <dgm:pt modelId="{283BF72E-B7CD-4976-883D-E73BB6B48878}" type="sibTrans" cxnId="{6B7A6E5C-10FD-4E6A-B99B-F151E3F57E46}">
      <dgm:prSet/>
      <dgm:spPr/>
      <dgm:t>
        <a:bodyPr/>
        <a:lstStyle/>
        <a:p>
          <a:endParaRPr lang="th-TH"/>
        </a:p>
      </dgm:t>
    </dgm:pt>
    <dgm:pt modelId="{F41FC082-EDA3-4780-A799-5F48879B38E3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h-TH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เข้าระบบ</a:t>
          </a:r>
          <a:endParaRPr lang="th-TH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DD32ABFC-B584-4953-B7BB-702EDF653438}" type="parTrans" cxnId="{C6F81C72-B591-49EE-860B-BD8A73366A28}">
      <dgm:prSet/>
      <dgm:spPr/>
      <dgm:t>
        <a:bodyPr/>
        <a:lstStyle/>
        <a:p>
          <a:endParaRPr lang="th-TH"/>
        </a:p>
      </dgm:t>
    </dgm:pt>
    <dgm:pt modelId="{CD20EAAB-1E9F-4F67-BB25-DEC0FF82505A}" type="sibTrans" cxnId="{C6F81C72-B591-49EE-860B-BD8A73366A28}">
      <dgm:prSet/>
      <dgm:spPr/>
      <dgm:t>
        <a:bodyPr/>
        <a:lstStyle/>
        <a:p>
          <a:endParaRPr lang="th-TH"/>
        </a:p>
      </dgm:t>
    </dgm:pt>
    <dgm:pt modelId="{AF067D98-DDF6-497B-BF88-3EDC2B06FC9E}">
      <dgm:prSet phldrT="[Text]" custT="1"/>
      <dgm:spPr>
        <a:solidFill>
          <a:srgbClr val="0070C0"/>
        </a:solidFill>
      </dgm:spPr>
      <dgm:t>
        <a:bodyPr/>
        <a:lstStyle/>
        <a:p>
          <a:r>
            <a:rPr lang="th-TH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เปลี่ยนความคิด        ทางการเงิน</a:t>
          </a:r>
          <a:endParaRPr lang="th-TH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797CF887-2B8A-4210-BF4B-7BA073079160}" type="parTrans" cxnId="{2C3C6B6A-40BA-49E9-ADDA-0CC5511046A9}">
      <dgm:prSet/>
      <dgm:spPr/>
      <dgm:t>
        <a:bodyPr/>
        <a:lstStyle/>
        <a:p>
          <a:endParaRPr lang="th-TH"/>
        </a:p>
      </dgm:t>
    </dgm:pt>
    <dgm:pt modelId="{FF84F5FE-AD87-45D7-A247-37E0DD95B3FA}" type="sibTrans" cxnId="{2C3C6B6A-40BA-49E9-ADDA-0CC5511046A9}">
      <dgm:prSet/>
      <dgm:spPr/>
      <dgm:t>
        <a:bodyPr/>
        <a:lstStyle/>
        <a:p>
          <a:endParaRPr lang="th-TH"/>
        </a:p>
      </dgm:t>
    </dgm:pt>
    <dgm:pt modelId="{AB5E1127-5D72-45DD-9B77-368401DD583E}">
      <dgm:prSet phldrT="[Text]" custT="1"/>
      <dgm:spPr>
        <a:solidFill>
          <a:srgbClr val="7030A0"/>
        </a:solidFill>
      </dgm:spPr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เสริมแกร่งเงินทุน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123C5066-AF18-4062-849D-DA9645709F56}" type="parTrans" cxnId="{B620B8FF-7973-47AE-BE7F-7C6884995C30}">
      <dgm:prSet/>
      <dgm:spPr/>
      <dgm:t>
        <a:bodyPr/>
        <a:lstStyle/>
        <a:p>
          <a:endParaRPr lang="th-TH"/>
        </a:p>
      </dgm:t>
    </dgm:pt>
    <dgm:pt modelId="{A0E256D8-63C6-40BC-AEBA-83875C2E449D}" type="sibTrans" cxnId="{B620B8FF-7973-47AE-BE7F-7C6884995C30}">
      <dgm:prSet/>
      <dgm:spPr/>
      <dgm:t>
        <a:bodyPr/>
        <a:lstStyle/>
        <a:p>
          <a:endParaRPr lang="th-TH"/>
        </a:p>
      </dgm:t>
    </dgm:pt>
    <dgm:pt modelId="{865CB704-F383-4AD3-A54C-215B0D5BC117}" type="pres">
      <dgm:prSet presAssocID="{7A274696-B6A0-415B-8325-1B92423BF610}" presName="Name0" presStyleCnt="0">
        <dgm:presLayoutVars>
          <dgm:dir/>
          <dgm:animLvl val="lvl"/>
          <dgm:resizeHandles val="exact"/>
        </dgm:presLayoutVars>
      </dgm:prSet>
      <dgm:spPr/>
    </dgm:pt>
    <dgm:pt modelId="{612EE9DB-8604-48DF-A178-BEAF1C9E7F24}" type="pres">
      <dgm:prSet presAssocID="{0278D588-6D87-4EC1-AD98-BF81FFA20C96}" presName="parTxOnly" presStyleLbl="node1" presStyleIdx="0" presStyleCnt="4" custScaleX="187754" custLinFactX="-23376" custLinFactNeighborX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BEF91DC-DCE2-4D6B-9897-93F81A194FE0}" type="pres">
      <dgm:prSet presAssocID="{283BF72E-B7CD-4976-883D-E73BB6B48878}" presName="parTxOnlySpace" presStyleCnt="0"/>
      <dgm:spPr/>
    </dgm:pt>
    <dgm:pt modelId="{3B6E067B-87CD-4BA7-B9AD-5DC691EFEBA6}" type="pres">
      <dgm:prSet presAssocID="{F41FC082-EDA3-4780-A799-5F48879B38E3}" presName="parTxOnly" presStyleLbl="node1" presStyleIdx="1" presStyleCnt="4" custScaleX="842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BB9CF1-5A98-4CE9-BA4E-CE0838C85DBE}" type="pres">
      <dgm:prSet presAssocID="{CD20EAAB-1E9F-4F67-BB25-DEC0FF82505A}" presName="parTxOnlySpace" presStyleCnt="0"/>
      <dgm:spPr/>
    </dgm:pt>
    <dgm:pt modelId="{1D98FC6A-7EEA-4E27-8664-AEF0989DB345}" type="pres">
      <dgm:prSet presAssocID="{AF067D98-DDF6-497B-BF88-3EDC2B06FC9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D0A0A45-247A-4BAE-AC13-A92C203B0348}" type="pres">
      <dgm:prSet presAssocID="{FF84F5FE-AD87-45D7-A247-37E0DD95B3FA}" presName="parTxOnlySpace" presStyleCnt="0"/>
      <dgm:spPr/>
    </dgm:pt>
    <dgm:pt modelId="{50A02C52-3F6D-44B1-975C-BB3BB4AFBFC2}" type="pres">
      <dgm:prSet presAssocID="{AB5E1127-5D72-45DD-9B77-368401DD583E}" presName="parTxOnly" presStyleLbl="node1" presStyleIdx="3" presStyleCnt="4" custScaleX="110538" custLinFactNeighborY="142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6F81C72-B591-49EE-860B-BD8A73366A28}" srcId="{7A274696-B6A0-415B-8325-1B92423BF610}" destId="{F41FC082-EDA3-4780-A799-5F48879B38E3}" srcOrd="1" destOrd="0" parTransId="{DD32ABFC-B584-4953-B7BB-702EDF653438}" sibTransId="{CD20EAAB-1E9F-4F67-BB25-DEC0FF82505A}"/>
    <dgm:cxn modelId="{F28C5E02-770B-40A3-9332-5B5BB2E550C5}" type="presOf" srcId="{F41FC082-EDA3-4780-A799-5F48879B38E3}" destId="{3B6E067B-87CD-4BA7-B9AD-5DC691EFEBA6}" srcOrd="0" destOrd="0" presId="urn:microsoft.com/office/officeart/2005/8/layout/chevron1"/>
    <dgm:cxn modelId="{A157B8A5-3F25-4063-AF43-849AFB5F3E4E}" type="presOf" srcId="{AB5E1127-5D72-45DD-9B77-368401DD583E}" destId="{50A02C52-3F6D-44B1-975C-BB3BB4AFBFC2}" srcOrd="0" destOrd="0" presId="urn:microsoft.com/office/officeart/2005/8/layout/chevron1"/>
    <dgm:cxn modelId="{B620B8FF-7973-47AE-BE7F-7C6884995C30}" srcId="{7A274696-B6A0-415B-8325-1B92423BF610}" destId="{AB5E1127-5D72-45DD-9B77-368401DD583E}" srcOrd="3" destOrd="0" parTransId="{123C5066-AF18-4062-849D-DA9645709F56}" sibTransId="{A0E256D8-63C6-40BC-AEBA-83875C2E449D}"/>
    <dgm:cxn modelId="{0035EECC-4ECF-4DA3-A4D0-C7DA7DB08ABD}" type="presOf" srcId="{7A274696-B6A0-415B-8325-1B92423BF610}" destId="{865CB704-F383-4AD3-A54C-215B0D5BC117}" srcOrd="0" destOrd="0" presId="urn:microsoft.com/office/officeart/2005/8/layout/chevron1"/>
    <dgm:cxn modelId="{6B7A6E5C-10FD-4E6A-B99B-F151E3F57E46}" srcId="{7A274696-B6A0-415B-8325-1B92423BF610}" destId="{0278D588-6D87-4EC1-AD98-BF81FFA20C96}" srcOrd="0" destOrd="0" parTransId="{CACFC79F-9ABB-4CDF-91D6-F36A373C790B}" sibTransId="{283BF72E-B7CD-4976-883D-E73BB6B48878}"/>
    <dgm:cxn modelId="{2C3C6B6A-40BA-49E9-ADDA-0CC5511046A9}" srcId="{7A274696-B6A0-415B-8325-1B92423BF610}" destId="{AF067D98-DDF6-497B-BF88-3EDC2B06FC9E}" srcOrd="2" destOrd="0" parTransId="{797CF887-2B8A-4210-BF4B-7BA073079160}" sibTransId="{FF84F5FE-AD87-45D7-A247-37E0DD95B3FA}"/>
    <dgm:cxn modelId="{928DED09-E642-4C3B-9C68-2A854C455BAE}" type="presOf" srcId="{AF067D98-DDF6-497B-BF88-3EDC2B06FC9E}" destId="{1D98FC6A-7EEA-4E27-8664-AEF0989DB345}" srcOrd="0" destOrd="0" presId="urn:microsoft.com/office/officeart/2005/8/layout/chevron1"/>
    <dgm:cxn modelId="{305E9BDD-3205-460A-9DD2-FE2955438B98}" type="presOf" srcId="{0278D588-6D87-4EC1-AD98-BF81FFA20C96}" destId="{612EE9DB-8604-48DF-A178-BEAF1C9E7F24}" srcOrd="0" destOrd="0" presId="urn:microsoft.com/office/officeart/2005/8/layout/chevron1"/>
    <dgm:cxn modelId="{E6F2C19C-26A6-4EDE-A091-F5D30BCAF621}" type="presParOf" srcId="{865CB704-F383-4AD3-A54C-215B0D5BC117}" destId="{612EE9DB-8604-48DF-A178-BEAF1C9E7F24}" srcOrd="0" destOrd="0" presId="urn:microsoft.com/office/officeart/2005/8/layout/chevron1"/>
    <dgm:cxn modelId="{2E3D5995-EFCD-4974-A3C8-16DB822D63D4}" type="presParOf" srcId="{865CB704-F383-4AD3-A54C-215B0D5BC117}" destId="{BBEF91DC-DCE2-4D6B-9897-93F81A194FE0}" srcOrd="1" destOrd="0" presId="urn:microsoft.com/office/officeart/2005/8/layout/chevron1"/>
    <dgm:cxn modelId="{2E909CD6-E83D-4FD6-BE28-B3E0EB82C791}" type="presParOf" srcId="{865CB704-F383-4AD3-A54C-215B0D5BC117}" destId="{3B6E067B-87CD-4BA7-B9AD-5DC691EFEBA6}" srcOrd="2" destOrd="0" presId="urn:microsoft.com/office/officeart/2005/8/layout/chevron1"/>
    <dgm:cxn modelId="{17044111-52DE-498D-969E-8719E99D4156}" type="presParOf" srcId="{865CB704-F383-4AD3-A54C-215B0D5BC117}" destId="{78BB9CF1-5A98-4CE9-BA4E-CE0838C85DBE}" srcOrd="3" destOrd="0" presId="urn:microsoft.com/office/officeart/2005/8/layout/chevron1"/>
    <dgm:cxn modelId="{F647B81D-C623-441B-8D57-F0D716D16BDA}" type="presParOf" srcId="{865CB704-F383-4AD3-A54C-215B0D5BC117}" destId="{1D98FC6A-7EEA-4E27-8664-AEF0989DB345}" srcOrd="4" destOrd="0" presId="urn:microsoft.com/office/officeart/2005/8/layout/chevron1"/>
    <dgm:cxn modelId="{B205FB2F-27FE-4536-B083-3E532A8FFD43}" type="presParOf" srcId="{865CB704-F383-4AD3-A54C-215B0D5BC117}" destId="{4D0A0A45-247A-4BAE-AC13-A92C203B0348}" srcOrd="5" destOrd="0" presId="urn:microsoft.com/office/officeart/2005/8/layout/chevron1"/>
    <dgm:cxn modelId="{8BD4CFD3-F571-412E-AD78-E55B7827B650}" type="presParOf" srcId="{865CB704-F383-4AD3-A54C-215B0D5BC117}" destId="{50A02C52-3F6D-44B1-975C-BB3BB4AFBFC2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2EE9DB-8604-48DF-A178-BEAF1C9E7F24}">
      <dsp:nvSpPr>
        <dsp:cNvPr id="0" name=""/>
        <dsp:cNvSpPr/>
      </dsp:nvSpPr>
      <dsp:spPr>
        <a:xfrm>
          <a:off x="0" y="0"/>
          <a:ext cx="3674758" cy="500066"/>
        </a:xfrm>
        <a:prstGeom prst="chevron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เข้าถึง</a:t>
          </a:r>
          <a:endParaRPr lang="th-TH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0" y="0"/>
        <a:ext cx="3674758" cy="500066"/>
      </dsp:txXfrm>
    </dsp:sp>
    <dsp:sp modelId="{3B6E067B-87CD-4BA7-B9AD-5DC691EFEBA6}">
      <dsp:nvSpPr>
        <dsp:cNvPr id="0" name=""/>
        <dsp:cNvSpPr/>
      </dsp:nvSpPr>
      <dsp:spPr>
        <a:xfrm>
          <a:off x="3479581" y="0"/>
          <a:ext cx="1648938" cy="500066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เข้าระบบ</a:t>
          </a:r>
          <a:endParaRPr lang="th-TH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3479581" y="0"/>
        <a:ext cx="1648938" cy="500066"/>
      </dsp:txXfrm>
    </dsp:sp>
    <dsp:sp modelId="{1D98FC6A-7EEA-4E27-8664-AEF0989DB345}">
      <dsp:nvSpPr>
        <dsp:cNvPr id="0" name=""/>
        <dsp:cNvSpPr/>
      </dsp:nvSpPr>
      <dsp:spPr>
        <a:xfrm>
          <a:off x="4932797" y="0"/>
          <a:ext cx="1957219" cy="500066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เปลี่ยนความคิด        ทางการเงิน</a:t>
          </a:r>
          <a:endParaRPr lang="th-TH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4932797" y="0"/>
        <a:ext cx="1957219" cy="500066"/>
      </dsp:txXfrm>
    </dsp:sp>
    <dsp:sp modelId="{50A02C52-3F6D-44B1-975C-BB3BB4AFBFC2}">
      <dsp:nvSpPr>
        <dsp:cNvPr id="0" name=""/>
        <dsp:cNvSpPr/>
      </dsp:nvSpPr>
      <dsp:spPr>
        <a:xfrm>
          <a:off x="6694295" y="0"/>
          <a:ext cx="2163471" cy="500066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เสริมแกร่งเงินทุน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6694295" y="0"/>
        <a:ext cx="2163471" cy="500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40BA-4C42-435E-BE45-FA6A0577052F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4F050-311C-4923-9D1F-2BF393829F1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C353B-E2A3-4F8B-BE25-E5AA27276657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9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9CA50-701D-4725-A404-821053C22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799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งหลักเกณฑ์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9CA50-701D-4725-A404-821053C2235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งหลักเกณฑ์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9CA50-701D-4725-A404-821053C223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FE51-24EE-4A98-B1B0-447875951A9C}" type="datetimeFigureOut">
              <a:rPr lang="th-TH" smtClean="0"/>
              <a:pPr/>
              <a:t>22/01/61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1DC2E-9A4F-4519-9A62-44C1C942CFB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85720" y="1928802"/>
            <a:ext cx="8643998" cy="307183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Pracharat</a:t>
            </a:r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Financing Package For SMEs</a:t>
            </a:r>
          </a:p>
          <a:p>
            <a:pPr algn="ctr"/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(Stronger Together)</a:t>
            </a:r>
          </a:p>
          <a:p>
            <a:pPr algn="ctr"/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เสริมแกร่ง เพิ่มทุน ครอบคลุมทุกกลุ่ม 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SMEs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00100" y="5357826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h-TH" sz="32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3200" b="1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 algn="ctr"/>
            <a:r>
              <a:rPr lang="th-TH" sz="32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ธนาคารพัฒนาวิสาหกิจขนาดกลางและขนาดย่อมแห่งประเทศไทย</a:t>
            </a:r>
            <a:endParaRPr lang="en-US" sz="3200" b="1" dirty="0" smtClean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5" name="Picture 5" descr="C:\Users\pf50033\Desktop\downloa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1845" y="232961"/>
            <a:ext cx="1624403" cy="1624403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pic>
        <p:nvPicPr>
          <p:cNvPr id="46" name="Picture 45" descr="ก.คลัง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79233"/>
            <a:ext cx="1714512" cy="1506693"/>
          </a:xfrm>
          <a:prstGeom prst="rect">
            <a:avLst/>
          </a:prstGeom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5" y="5815085"/>
            <a:ext cx="428628" cy="4928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perspectiveFront"/>
            <a:lightRig rig="threePt" dir="t"/>
          </a:scene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5148064" y="3303794"/>
            <a:ext cx="1643074" cy="33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Rectangle 54"/>
          <p:cNvSpPr/>
          <p:nvPr/>
        </p:nvSpPr>
        <p:spPr>
          <a:xfrm>
            <a:off x="3635896" y="3284984"/>
            <a:ext cx="1428760" cy="33843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7" name="Rectangle 186"/>
          <p:cNvSpPr/>
          <p:nvPr/>
        </p:nvSpPr>
        <p:spPr>
          <a:xfrm>
            <a:off x="6858016" y="3357562"/>
            <a:ext cx="2143140" cy="32861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7" name="Rectangle 176"/>
          <p:cNvSpPr/>
          <p:nvPr/>
        </p:nvSpPr>
        <p:spPr>
          <a:xfrm>
            <a:off x="6858016" y="1071546"/>
            <a:ext cx="2143140" cy="21431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6" name="Rectangle 95"/>
          <p:cNvSpPr/>
          <p:nvPr/>
        </p:nvSpPr>
        <p:spPr>
          <a:xfrm>
            <a:off x="5143504" y="1071546"/>
            <a:ext cx="1643074" cy="2141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3643306" y="1071546"/>
            <a:ext cx="1428760" cy="2141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7" name="Rectangle 86"/>
          <p:cNvSpPr/>
          <p:nvPr/>
        </p:nvSpPr>
        <p:spPr>
          <a:xfrm>
            <a:off x="142844" y="1071546"/>
            <a:ext cx="3429024" cy="55721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8" name="TextBox 147"/>
          <p:cNvSpPr txBox="1"/>
          <p:nvPr/>
        </p:nvSpPr>
        <p:spPr>
          <a:xfrm>
            <a:off x="5143504" y="3643314"/>
            <a:ext cx="1643074" cy="2508379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Modern</a:t>
            </a:r>
          </a:p>
          <a:p>
            <a:pPr>
              <a:buFont typeface="Arial" pitchFamily="34" charset="0"/>
              <a:buChar char="•"/>
            </a:pPr>
            <a:endParaRPr lang="th-TH" sz="1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Story</a:t>
            </a:r>
          </a:p>
          <a:p>
            <a:pPr>
              <a:buFont typeface="Arial" pitchFamily="34" charset="0"/>
              <a:buChar char="•"/>
            </a:pPr>
            <a:endParaRPr lang="en-US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endParaRPr lang="en-US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Design</a:t>
            </a:r>
          </a:p>
          <a:p>
            <a:pPr>
              <a:buFont typeface="Arial" pitchFamily="34" charset="0"/>
              <a:buChar char="•"/>
            </a:pPr>
            <a:endParaRPr lang="en-US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endParaRPr lang="en-US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Certify</a:t>
            </a:r>
          </a:p>
          <a:p>
            <a:pPr>
              <a:buFont typeface="Arial" pitchFamily="34" charset="0"/>
              <a:buChar char="•"/>
            </a:pPr>
            <a:endParaRPr lang="en-US" sz="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Online /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QR </a:t>
            </a:r>
            <a:r>
              <a:rPr lang="en-US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Code </a:t>
            </a:r>
            <a:endParaRPr lang="th-TH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-23"/>
            <a:ext cx="9144000" cy="428627"/>
          </a:xfrm>
          <a:solidFill>
            <a:srgbClr val="002060"/>
          </a:solidFill>
          <a:scene3d>
            <a:camera prst="perspectiveFront"/>
            <a:lightRig rig="threePt" dir="t"/>
          </a:scene3d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แนวทางมาตรการด้านการเงิน เสริมแกร่ง เพิ่มทุน ครอบคลุมทุกกลุ่ม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SMEs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4" name="Shape 43"/>
          <p:cNvCxnSpPr>
            <a:stCxn id="1027" idx="3"/>
            <a:endCxn id="32" idx="1"/>
          </p:cNvCxnSpPr>
          <p:nvPr/>
        </p:nvCxnSpPr>
        <p:spPr>
          <a:xfrm flipV="1">
            <a:off x="1943923" y="1595754"/>
            <a:ext cx="413499" cy="538881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000892" y="1119830"/>
            <a:ext cx="1928826" cy="460382"/>
          </a:xfrm>
          <a:prstGeom prst="rect">
            <a:avLst/>
          </a:prstGeom>
          <a:solidFill>
            <a:srgbClr val="C00000"/>
          </a:solidFill>
          <a:ln w="12700">
            <a:noFill/>
            <a:prstDash val="solid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โครงการเงินทุนพลิกฟื้น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SMEs</a:t>
            </a:r>
          </a:p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(กองทุน 1,000 ลบ. ของ สสว.)</a:t>
            </a:r>
          </a:p>
        </p:txBody>
      </p:sp>
      <p:graphicFrame>
        <p:nvGraphicFramePr>
          <p:cNvPr id="26" name="Diagram 25"/>
          <p:cNvGraphicFramePr/>
          <p:nvPr/>
        </p:nvGraphicFramePr>
        <p:xfrm>
          <a:off x="142844" y="500042"/>
          <a:ext cx="8858312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 b="16897"/>
          <a:stretch>
            <a:fillRect/>
          </a:stretch>
        </p:blipFill>
        <p:spPr bwMode="auto">
          <a:xfrm>
            <a:off x="1214415" y="1785926"/>
            <a:ext cx="729508" cy="69741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32" name="Rectangle 31"/>
          <p:cNvSpPr/>
          <p:nvPr/>
        </p:nvSpPr>
        <p:spPr>
          <a:xfrm>
            <a:off x="2357422" y="1334144"/>
            <a:ext cx="1143007" cy="523220"/>
          </a:xfrm>
          <a:prstGeom prst="rect">
            <a:avLst/>
          </a:prstGeom>
          <a:solidFill>
            <a:srgbClr val="FF0000"/>
          </a:solidFill>
          <a:ln w="19050">
            <a:noFill/>
          </a:ln>
          <a:scene3d>
            <a:camera prst="perspectiveFront"/>
            <a:lightRig rig="threePt" dir="t"/>
          </a:scene3d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NPL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57422" y="2214554"/>
            <a:ext cx="1143007" cy="892552"/>
          </a:xfrm>
          <a:prstGeom prst="rect">
            <a:avLst/>
          </a:prstGeom>
          <a:solidFill>
            <a:srgbClr val="3366FF"/>
          </a:solidFill>
          <a:ln w="19050">
            <a:noFill/>
          </a:ln>
          <a:scene3d>
            <a:camera prst="perspectiveFront"/>
            <a:lightRig rig="threePt" dir="t"/>
          </a:scene3d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ยกระดับมาตรฐาน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เข้าระบบ</a:t>
            </a: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57422" y="3500438"/>
            <a:ext cx="1143007" cy="523220"/>
          </a:xfrm>
          <a:prstGeom prst="rect">
            <a:avLst/>
          </a:prstGeom>
          <a:solidFill>
            <a:srgbClr val="FF0000"/>
          </a:solidFill>
          <a:ln w="19050">
            <a:noFill/>
          </a:ln>
          <a:scene3d>
            <a:camera prst="perspectiveFront"/>
            <a:lightRig rig="threePt" dir="t"/>
          </a:scene3d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NPL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57422" y="4214818"/>
            <a:ext cx="1143007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  <a:scene3d>
            <a:camera prst="perspectiveFront"/>
            <a:lightRig rig="threePt" dir="t"/>
          </a:scene3d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มีปัญหาทางการเงิน</a:t>
            </a: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357422" y="5357826"/>
            <a:ext cx="1143007" cy="954107"/>
          </a:xfrm>
          <a:prstGeom prst="rect">
            <a:avLst/>
          </a:prstGeom>
          <a:solidFill>
            <a:srgbClr val="3366FF"/>
          </a:solidFill>
          <a:ln w="19050">
            <a:noFill/>
          </a:ln>
          <a:scene3d>
            <a:camera prst="perspectiveFront"/>
            <a:lightRig rig="threePt" dir="t"/>
          </a:scene3d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PL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ยกระดับปรับเปลี่ยน</a:t>
            </a: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cxnSp>
        <p:nvCxnSpPr>
          <p:cNvPr id="49" name="Shape 43"/>
          <p:cNvCxnSpPr>
            <a:stCxn id="1027" idx="3"/>
            <a:endCxn id="34" idx="1"/>
          </p:cNvCxnSpPr>
          <p:nvPr/>
        </p:nvCxnSpPr>
        <p:spPr>
          <a:xfrm>
            <a:off x="1943923" y="2134635"/>
            <a:ext cx="413499" cy="526195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43"/>
          <p:cNvCxnSpPr>
            <a:stCxn id="1032" idx="3"/>
            <a:endCxn id="36" idx="1"/>
          </p:cNvCxnSpPr>
          <p:nvPr/>
        </p:nvCxnSpPr>
        <p:spPr>
          <a:xfrm flipV="1">
            <a:off x="2023245" y="3762048"/>
            <a:ext cx="334177" cy="1131431"/>
          </a:xfrm>
          <a:prstGeom prst="bentConnector3">
            <a:avLst>
              <a:gd name="adj1" fmla="val 50000"/>
            </a:avLst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hape 43"/>
          <p:cNvCxnSpPr>
            <a:stCxn id="1032" idx="3"/>
            <a:endCxn id="39" idx="1"/>
          </p:cNvCxnSpPr>
          <p:nvPr/>
        </p:nvCxnSpPr>
        <p:spPr>
          <a:xfrm flipV="1">
            <a:off x="2023245" y="4691872"/>
            <a:ext cx="334177" cy="201607"/>
          </a:xfrm>
          <a:prstGeom prst="bentConnector3">
            <a:avLst>
              <a:gd name="adj1" fmla="val 50000"/>
            </a:avLst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43"/>
          <p:cNvCxnSpPr>
            <a:stCxn id="1032" idx="3"/>
            <a:endCxn id="41" idx="1"/>
          </p:cNvCxnSpPr>
          <p:nvPr/>
        </p:nvCxnSpPr>
        <p:spPr>
          <a:xfrm>
            <a:off x="2023245" y="4893479"/>
            <a:ext cx="334177" cy="941401"/>
          </a:xfrm>
          <a:prstGeom prst="bentConnector3">
            <a:avLst>
              <a:gd name="adj1" fmla="val 50000"/>
            </a:avLst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3143249"/>
            <a:ext cx="67704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5" name="Shape 43"/>
          <p:cNvCxnSpPr>
            <a:stCxn id="1029" idx="3"/>
            <a:endCxn id="1027" idx="1"/>
          </p:cNvCxnSpPr>
          <p:nvPr/>
        </p:nvCxnSpPr>
        <p:spPr>
          <a:xfrm flipV="1">
            <a:off x="819885" y="2134635"/>
            <a:ext cx="394530" cy="1222928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43"/>
          <p:cNvCxnSpPr>
            <a:stCxn id="1029" idx="3"/>
            <a:endCxn id="1032" idx="1"/>
          </p:cNvCxnSpPr>
          <p:nvPr/>
        </p:nvCxnSpPr>
        <p:spPr>
          <a:xfrm>
            <a:off x="819885" y="3357563"/>
            <a:ext cx="394529" cy="1535916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000892" y="2214554"/>
            <a:ext cx="1928826" cy="451406"/>
          </a:xfrm>
          <a:prstGeom prst="rect">
            <a:avLst/>
          </a:prstGeom>
          <a:solidFill>
            <a:srgbClr val="0066FF"/>
          </a:solidFill>
          <a:ln w="12700">
            <a:noFill/>
            <a:prstDash val="solid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สินเชื่อยกระดับเศรษฐกิจชุมชน</a:t>
            </a: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(วงเงิน 50,000 ลบ. ของ ธพว.)</a:t>
            </a:r>
            <a:endParaRPr lang="th-TH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14744" y="1484784"/>
            <a:ext cx="1357322" cy="1258037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th-TH" sz="1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มีเจตนา</a:t>
            </a:r>
          </a:p>
          <a:p>
            <a:pPr marL="180975" indent="-180975">
              <a:lnSpc>
                <a:spcPts val="1800"/>
              </a:lnSpc>
              <a:buFont typeface="Arial" pitchFamily="34" charset="0"/>
              <a:buChar char="•"/>
            </a:pPr>
            <a:r>
              <a:rPr lang="th-TH" sz="1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จดทะเบียน   นิติบุคคล</a:t>
            </a:r>
          </a:p>
          <a:p>
            <a:pPr marL="180975" indent="-180975">
              <a:lnSpc>
                <a:spcPts val="1800"/>
              </a:lnSpc>
              <a:buFont typeface="Arial" pitchFamily="34" charset="0"/>
              <a:buChar char="•"/>
            </a:pPr>
            <a:r>
              <a:rPr lang="th-TH" sz="1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จัดทำบัญชี       รับ-จ่าย</a:t>
            </a:r>
            <a:endParaRPr lang="th-TH" sz="1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4" name="Down Arrow 83"/>
          <p:cNvSpPr/>
          <p:nvPr/>
        </p:nvSpPr>
        <p:spPr>
          <a:xfrm>
            <a:off x="1357290" y="3648444"/>
            <a:ext cx="484632" cy="572644"/>
          </a:xfrm>
          <a:prstGeom prst="downArrow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6" name="TextBox 85"/>
          <p:cNvSpPr txBox="1"/>
          <p:nvPr/>
        </p:nvSpPr>
        <p:spPr>
          <a:xfrm>
            <a:off x="7000892" y="4540254"/>
            <a:ext cx="1928826" cy="460382"/>
          </a:xfrm>
          <a:prstGeom prst="rect">
            <a:avLst/>
          </a:prstGeom>
          <a:solidFill>
            <a:srgbClr val="7030A0"/>
          </a:solidFill>
          <a:ln w="12700">
            <a:noFill/>
            <a:prstDash val="solid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กองทุนพัฒนาเอสเอ็มอีตามแนว  ประชารัฐ (วงเงิน 8,000 ลบ.)</a:t>
            </a: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000892" y="2714620"/>
            <a:ext cx="1928826" cy="451406"/>
          </a:xfrm>
          <a:prstGeom prst="rect">
            <a:avLst/>
          </a:prstGeom>
          <a:solidFill>
            <a:srgbClr val="006600"/>
          </a:solidFill>
          <a:ln w="12700">
            <a:noFill/>
            <a:prstDash val="solid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Transformation Loan </a:t>
            </a: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เสริมแกร่ง</a:t>
            </a: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(วงเงิน 20,000 ลบ. ของ ออมสิน)</a:t>
            </a:r>
            <a:endParaRPr lang="th-TH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000892" y="1611296"/>
            <a:ext cx="1928826" cy="460382"/>
          </a:xfrm>
          <a:prstGeom prst="rect">
            <a:avLst/>
          </a:prstGeom>
          <a:solidFill>
            <a:srgbClr val="C00000"/>
          </a:solidFill>
          <a:ln w="12700">
            <a:noFill/>
            <a:prstDash val="solid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มาตรการฟื้นฟู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SMEs</a:t>
            </a:r>
          </a:p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(กองทุน 2,000 ลบ. ของ สสว.)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000892" y="3468684"/>
            <a:ext cx="1928826" cy="460382"/>
          </a:xfrm>
          <a:prstGeom prst="rect">
            <a:avLst/>
          </a:prstGeom>
          <a:solidFill>
            <a:srgbClr val="C00000"/>
          </a:solidFill>
          <a:ln w="12700">
            <a:noFill/>
            <a:prstDash val="solid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โครงการเงินทุนพลิกฟื้น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SMEs</a:t>
            </a:r>
          </a:p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(กองทุน 1,000 ลบ. ของ สสว.)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00892" y="3983304"/>
            <a:ext cx="1928826" cy="460382"/>
          </a:xfrm>
          <a:prstGeom prst="rect">
            <a:avLst/>
          </a:prstGeom>
          <a:solidFill>
            <a:srgbClr val="C00000"/>
          </a:solidFill>
          <a:ln w="12700">
            <a:noFill/>
            <a:prstDash val="solid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มาตรการฟื้นฟู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SMEs</a:t>
            </a:r>
          </a:p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(กองทุน 2,000 ลบ. ของ สสว.)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000892" y="5611824"/>
            <a:ext cx="1928826" cy="460382"/>
          </a:xfrm>
          <a:prstGeom prst="rect">
            <a:avLst/>
          </a:prstGeom>
          <a:solidFill>
            <a:srgbClr val="3366FF"/>
          </a:solidFill>
          <a:ln w="12700">
            <a:noFill/>
            <a:prstDash val="solid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สินเชื่อยกระดับเศรษฐกิจชุมชน</a:t>
            </a: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(วงเงิน 50,000 ลบ. ของ ธพว.)</a:t>
            </a:r>
            <a:endParaRPr lang="th-TH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00892" y="5111758"/>
            <a:ext cx="1928826" cy="460382"/>
          </a:xfrm>
          <a:prstGeom prst="rect">
            <a:avLst/>
          </a:prstGeom>
          <a:solidFill>
            <a:srgbClr val="7030A0"/>
          </a:solidFill>
          <a:ln w="12700">
            <a:noFill/>
            <a:prstDash val="solid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กองทุนพัฒนาเอสเอ็มอีตามแนว</a:t>
            </a:r>
          </a:p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ประชารัฐ (วงเงิน 10,000 ลบ.)</a:t>
            </a:r>
            <a:endParaRPr lang="th-TH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000892" y="6111890"/>
            <a:ext cx="1928826" cy="460382"/>
          </a:xfrm>
          <a:prstGeom prst="rect">
            <a:avLst/>
          </a:prstGeom>
          <a:solidFill>
            <a:srgbClr val="008000"/>
          </a:solidFill>
          <a:ln w="12700">
            <a:noFill/>
            <a:prstDash val="solid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Transformation Loan </a:t>
            </a: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เสริมแกร่ง</a:t>
            </a: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>
              <a:lnSpc>
                <a:spcPts val="1400"/>
              </a:lnSpc>
            </a:pPr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(วงเงิน 20,000 ลบ. ของ ออมสิน)</a:t>
            </a:r>
            <a:endParaRPr lang="th-TH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143504" y="1357298"/>
            <a:ext cx="1571636" cy="1015663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800"/>
              </a:lnSpc>
              <a:buFont typeface="Arial" pitchFamily="34" charset="0"/>
              <a:buChar char="•"/>
            </a:pPr>
            <a:r>
              <a:rPr lang="th-TH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เดินบัญชีผ่าน</a:t>
            </a:r>
            <a:r>
              <a:rPr lang="th-TH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ธนาคาร</a:t>
            </a:r>
          </a:p>
          <a:p>
            <a:pPr marL="180975" indent="-180975">
              <a:lnSpc>
                <a:spcPts val="1800"/>
              </a:lnSpc>
              <a:buFont typeface="Arial" pitchFamily="34" charset="0"/>
              <a:buChar char="•"/>
            </a:pPr>
            <a:endParaRPr lang="th-TH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180975" indent="-180975">
              <a:lnSpc>
                <a:spcPts val="1800"/>
              </a:lnSpc>
              <a:buFont typeface="Arial" pitchFamily="34" charset="0"/>
              <a:buChar char="•"/>
            </a:pPr>
            <a:r>
              <a:rPr lang="th-TH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ชำระเงินผ่านระบบ 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QR Code</a:t>
            </a:r>
            <a:endParaRPr lang="th-TH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043608" y="3132257"/>
            <a:ext cx="1512168" cy="584775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ปรับเปลี่ยนเข้าระบบ</a:t>
            </a:r>
            <a:endParaRPr lang="en-US" sz="16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ส่งเสริมพัฒนา</a:t>
            </a:r>
            <a:endParaRPr lang="th-TH" sz="1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4414" y="4572008"/>
            <a:ext cx="808831" cy="642942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</p:spPr>
      </p:pic>
      <p:sp>
        <p:nvSpPr>
          <p:cNvPr id="81" name="Rectangle 80"/>
          <p:cNvSpPr/>
          <p:nvPr/>
        </p:nvSpPr>
        <p:spPr>
          <a:xfrm>
            <a:off x="1194908" y="5214950"/>
            <a:ext cx="82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นิติบุคคล</a:t>
            </a:r>
            <a:endParaRPr lang="th-TH" dirty="0">
              <a:solidFill>
                <a:srgbClr val="00206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00100" y="2428868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บุคคลธรรมดา</a:t>
            </a:r>
            <a:endParaRPr lang="th-TH" dirty="0">
              <a:solidFill>
                <a:srgbClr val="C00000"/>
              </a:solidFill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91" name="Elbow Connector 90"/>
          <p:cNvCxnSpPr>
            <a:stCxn id="32" idx="3"/>
          </p:cNvCxnSpPr>
          <p:nvPr/>
        </p:nvCxnSpPr>
        <p:spPr>
          <a:xfrm flipV="1">
            <a:off x="3500429" y="1357298"/>
            <a:ext cx="3357587" cy="238456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32" idx="3"/>
          </p:cNvCxnSpPr>
          <p:nvPr/>
        </p:nvCxnSpPr>
        <p:spPr>
          <a:xfrm>
            <a:off x="3500429" y="1595754"/>
            <a:ext cx="3357587" cy="190172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34" idx="3"/>
          </p:cNvCxnSpPr>
          <p:nvPr/>
        </p:nvCxnSpPr>
        <p:spPr>
          <a:xfrm flipV="1">
            <a:off x="3500429" y="2492896"/>
            <a:ext cx="3375827" cy="167934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34" idx="3"/>
          </p:cNvCxnSpPr>
          <p:nvPr/>
        </p:nvCxnSpPr>
        <p:spPr>
          <a:xfrm>
            <a:off x="3500429" y="2660830"/>
            <a:ext cx="3357587" cy="268104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lbow Connector 149"/>
          <p:cNvCxnSpPr>
            <a:stCxn id="36" idx="3"/>
          </p:cNvCxnSpPr>
          <p:nvPr/>
        </p:nvCxnSpPr>
        <p:spPr>
          <a:xfrm flipV="1">
            <a:off x="3500429" y="3643314"/>
            <a:ext cx="3357587" cy="118734"/>
          </a:xfrm>
          <a:prstGeom prst="bentConnector3">
            <a:avLst>
              <a:gd name="adj1" fmla="val 50000"/>
            </a:avLst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/>
          <p:cNvCxnSpPr>
            <a:stCxn id="36" idx="3"/>
          </p:cNvCxnSpPr>
          <p:nvPr/>
        </p:nvCxnSpPr>
        <p:spPr>
          <a:xfrm>
            <a:off x="3500429" y="3762048"/>
            <a:ext cx="3357587" cy="381332"/>
          </a:xfrm>
          <a:prstGeom prst="bentConnector3">
            <a:avLst>
              <a:gd name="adj1" fmla="val 50000"/>
            </a:avLst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>
            <a:stCxn id="41" idx="3"/>
          </p:cNvCxnSpPr>
          <p:nvPr/>
        </p:nvCxnSpPr>
        <p:spPr>
          <a:xfrm flipV="1">
            <a:off x="3500429" y="5357826"/>
            <a:ext cx="3357587" cy="477054"/>
          </a:xfrm>
          <a:prstGeom prst="bentConnector3">
            <a:avLst>
              <a:gd name="adj1" fmla="val 50000"/>
            </a:avLst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41" idx="3"/>
          </p:cNvCxnSpPr>
          <p:nvPr/>
        </p:nvCxnSpPr>
        <p:spPr>
          <a:xfrm>
            <a:off x="3500429" y="5834880"/>
            <a:ext cx="3357587" cy="523078"/>
          </a:xfrm>
          <a:prstGeom prst="bentConnector3">
            <a:avLst>
              <a:gd name="adj1" fmla="val 50000"/>
            </a:avLst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/>
          <p:cNvCxnSpPr>
            <a:stCxn id="41" idx="3"/>
          </p:cNvCxnSpPr>
          <p:nvPr/>
        </p:nvCxnSpPr>
        <p:spPr>
          <a:xfrm>
            <a:off x="3500429" y="5834880"/>
            <a:ext cx="3357587" cy="23012"/>
          </a:xfrm>
          <a:prstGeom prst="bentConnector3">
            <a:avLst>
              <a:gd name="adj1" fmla="val 50000"/>
            </a:avLst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39" idx="3"/>
          </p:cNvCxnSpPr>
          <p:nvPr/>
        </p:nvCxnSpPr>
        <p:spPr>
          <a:xfrm flipV="1">
            <a:off x="3500429" y="4691730"/>
            <a:ext cx="3357587" cy="142"/>
          </a:xfrm>
          <a:prstGeom prst="bentConnector3">
            <a:avLst>
              <a:gd name="adj1" fmla="val 50000"/>
            </a:avLst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714744" y="4214818"/>
            <a:ext cx="1357322" cy="1246495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th-TH" sz="1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มีเจตนา</a:t>
            </a:r>
          </a:p>
          <a:p>
            <a:pPr marL="180975" indent="-180975">
              <a:lnSpc>
                <a:spcPts val="1800"/>
              </a:lnSpc>
              <a:buFont typeface="Arial" pitchFamily="34" charset="0"/>
              <a:buChar char="•"/>
            </a:pPr>
            <a:r>
              <a:rPr lang="th-TH" sz="1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จัดทำบัญชี       รับ–จ่าย</a:t>
            </a:r>
          </a:p>
          <a:p>
            <a:pPr marL="180975" indent="-180975">
              <a:lnSpc>
                <a:spcPts val="1800"/>
              </a:lnSpc>
              <a:buFont typeface="Arial" pitchFamily="34" charset="0"/>
              <a:buChar char="•"/>
            </a:pPr>
            <a:r>
              <a:rPr lang="th-TH" sz="1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จัดทำบัญชีชุดเดียว</a:t>
            </a:r>
            <a:endParaRPr lang="th-TH" sz="1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534312" y="2214554"/>
            <a:ext cx="1252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วงเงินไม่เกิน 2 ลบ.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528806" y="2643182"/>
            <a:ext cx="13292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วงเงินไม่เกิน 15 ลบ.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500694" y="3357562"/>
            <a:ext cx="1252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วงเงินไม่เกิน 1 ลบ.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00694" y="4447768"/>
            <a:ext cx="1252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วงเงินไม่เกิน 1 ลบ.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500694" y="5072074"/>
            <a:ext cx="1252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วงเงินไม่เกิน 1 ลบ.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500694" y="5590776"/>
            <a:ext cx="1252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วงเงินไม่เกิน 5 ลบ.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00694" y="6090842"/>
            <a:ext cx="13292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วงเงินไม่เกิน 15 ลบ.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534312" y="3857628"/>
            <a:ext cx="1252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วงเงินไม่เกิน 1 ลบ.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500694" y="1071546"/>
            <a:ext cx="1252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วงเงินไม่เกิน 1 ลบ.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572132" y="1500174"/>
            <a:ext cx="1252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วงเงินไม่เกิน 1 ลบ.</a:t>
            </a:r>
            <a:endParaRPr lang="th-TH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0" y="-24"/>
            <a:ext cx="9144000" cy="500066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ea typeface="Tahoma" pitchFamily="34" charset="0"/>
                <a:cs typeface="FreesiaUPC" pitchFamily="34" charset="-34"/>
              </a:rPr>
              <a:t>แผนปฏิบัติการมาตรการด้านการเงิน ตามมติ ครม.วันที่ 19 ธ.ค. 2560</a:t>
            </a:r>
            <a:endParaRPr lang="th-TH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ea typeface="Tahoma" pitchFamily="34" charset="0"/>
              <a:cs typeface="FreesiaUPC" pitchFamily="34" charset="-34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42844" y="878944"/>
          <a:ext cx="8858312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04"/>
                <a:gridCol w="834844"/>
                <a:gridCol w="1434699"/>
                <a:gridCol w="1362964"/>
                <a:gridCol w="789084"/>
                <a:gridCol w="1506434"/>
                <a:gridCol w="2223783"/>
              </a:tblGrid>
              <a:tr h="151590">
                <a:tc gridSpan="6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FreesiaUPC" pitchFamily="34" charset="-34"/>
                          <a:cs typeface="FreesiaUPC" pitchFamily="34" charset="-34"/>
                        </a:rPr>
                        <a:t>คุณสมบัติ</a:t>
                      </a:r>
                      <a:r>
                        <a:rPr lang="th-TH" sz="2000" b="1" baseline="0" dirty="0" smtClean="0"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FreesiaUPC" pitchFamily="34" charset="-34"/>
                          <a:cs typeface="FreesiaUPC" pitchFamily="34" charset="-34"/>
                        </a:rPr>
                        <a:t>SMEs </a:t>
                      </a:r>
                      <a:r>
                        <a:rPr lang="th-TH" sz="2000" b="1" baseline="0" dirty="0" smtClean="0">
                          <a:latin typeface="FreesiaUPC" pitchFamily="34" charset="-34"/>
                          <a:cs typeface="FreesiaUPC" pitchFamily="34" charset="-34"/>
                        </a:rPr>
                        <a:t>กลุ่มเป้าหมาย</a:t>
                      </a:r>
                      <a:endParaRPr lang="th-TH" sz="20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spc="-11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โครงการสินเชื่อที่สนับสนุน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12798">
                <a:tc>
                  <a:txBody>
                    <a:bodyPr/>
                    <a:lstStyle/>
                    <a:p>
                      <a:pPr algn="ctr"/>
                      <a:r>
                        <a:rPr lang="th-TH" sz="1800" b="1" spc="-10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ประเภท</a:t>
                      </a:r>
                      <a:endParaRPr lang="th-TH" sz="1800" b="1" spc="-10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วงเงินที่ต้องการ</a:t>
                      </a:r>
                      <a:endParaRPr lang="th-TH" sz="1800" b="1" spc="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ประวัติการชำระหนี้</a:t>
                      </a:r>
                      <a:endParaRPr lang="th-TH" sz="1800" b="1" dirty="0" smtClean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ธุรกิจ/อาชีพ</a:t>
                      </a:r>
                      <a:endParaRPr lang="th-TH" sz="1800" b="1" spc="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หลัก</a:t>
                      </a:r>
                    </a:p>
                    <a:p>
                      <a:pPr algn="ctr"/>
                      <a:r>
                        <a:rPr lang="th-TH" sz="18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ประกัน</a:t>
                      </a:r>
                      <a:endParaRPr lang="th-TH" sz="1800" b="1" spc="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วัตถุประสงค์</a:t>
                      </a:r>
                      <a:endParaRPr lang="th-TH" sz="1800" b="1" spc="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000" b="1" spc="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4734">
                <a:tc rowSpan="4">
                  <a:txBody>
                    <a:bodyPr/>
                    <a:lstStyle/>
                    <a:p>
                      <a:pPr algn="ctr"/>
                      <a:r>
                        <a:rPr lang="th-TH" sz="2000" b="1" spc="-40" baseline="0" dirty="0" smtClean="0">
                          <a:solidFill>
                            <a:srgbClr val="0000CC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บุคคล</a:t>
                      </a:r>
                      <a:endParaRPr lang="th-TH" sz="2000" b="1" spc="-40" baseline="0" dirty="0">
                        <a:solidFill>
                          <a:srgbClr val="0000CC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pPr algn="ctr"/>
                      <a:r>
                        <a:rPr lang="th-TH" sz="1600" b="1" spc="-40" baseline="0" dirty="0" smtClean="0"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endParaRPr lang="th-TH" sz="1600" b="1" spc="-4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Yu Gothic"/>
                          <a:cs typeface="FreesiaUPC" pitchFamily="34" charset="-34"/>
                        </a:rPr>
                        <a:t>ไม่เกิน</a:t>
                      </a:r>
                    </a:p>
                    <a:p>
                      <a:pPr algn="ctr"/>
                      <a:r>
                        <a:rPr lang="en-US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 </a:t>
                      </a:r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</a:t>
                      </a:r>
                      <a:r>
                        <a:rPr lang="th-TH" sz="1600" b="1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.</a:t>
                      </a:r>
                      <a:endParaRPr lang="th-TH" sz="1600" b="1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600" b="1" i="0" u="none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เป็น </a:t>
                      </a:r>
                      <a:r>
                        <a:rPr lang="en-US" sz="1600" b="1" i="0" u="none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NPL </a:t>
                      </a:r>
                      <a:r>
                        <a:rPr lang="th-TH" sz="1600" b="1" i="0" u="none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 </a:t>
                      </a:r>
                      <a:endParaRPr lang="th-TH" sz="1600" b="1" i="0" u="none" spc="-40" baseline="0" dirty="0" smtClean="0">
                        <a:solidFill>
                          <a:srgbClr val="C00000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ทุกประเภท</a:t>
                      </a:r>
                      <a:endParaRPr lang="th-TH" sz="1600" b="1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ไม่มี</a:t>
                      </a:r>
                      <a:endParaRPr lang="th-TH" sz="1600" b="1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ลงทุน หรือ 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เป็นเงินทุนหมุนเวียน  </a:t>
                      </a:r>
                      <a:endParaRPr lang="th-TH" sz="1600" b="1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โครงการเงินทุนพลิกฟื้นวิสาหกิจขนาดกลางและขนาดย่อม </a:t>
                      </a:r>
                    </a:p>
                    <a:p>
                      <a:r>
                        <a:rPr lang="th-TH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(กองทุน </a:t>
                      </a:r>
                      <a:r>
                        <a:rPr lang="en-US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1,000 </a:t>
                      </a:r>
                      <a:r>
                        <a:rPr lang="th-TH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ลบ.ของ</a:t>
                      </a:r>
                      <a:r>
                        <a:rPr lang="en-US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 </a:t>
                      </a:r>
                      <a:r>
                        <a:rPr lang="th-TH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สสว.)</a:t>
                      </a:r>
                      <a:endParaRPr lang="en-US" sz="1600" b="1" kern="1200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ea typeface="+mn-ea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 sz="1400" b="1" spc="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Yu Gothic"/>
                          <a:cs typeface="FreesiaUPC" pitchFamily="34" charset="-34"/>
                        </a:rPr>
                        <a:t>ไม่เกิน</a:t>
                      </a:r>
                    </a:p>
                    <a:p>
                      <a:pPr algn="ctr"/>
                      <a:r>
                        <a:rPr lang="en-US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 </a:t>
                      </a:r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</a:t>
                      </a:r>
                      <a:endParaRPr lang="th-TH" sz="1600" b="1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600" b="1" i="0" u="none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เป็น </a:t>
                      </a:r>
                      <a:r>
                        <a:rPr lang="en-US" sz="1600" b="1" i="0" u="none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NPL </a:t>
                      </a: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600" b="1" i="0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มีปัญหาทางการเงิน</a:t>
                      </a:r>
                      <a:endParaRPr lang="th-TH" sz="1600" b="1" i="0" u="none" spc="-40" dirty="0" smtClean="0">
                        <a:solidFill>
                          <a:srgbClr val="C00000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ทุกประเภท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ไม่มี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ลงทุน หรือ 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เป็นเงินทุนหมุนเวียน  </a:t>
                      </a:r>
                      <a:endParaRPr lang="th-TH" sz="1600" b="1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มาตรการฟื้นฟูกิจการวิสาหกิจขนาดกลางและขนาดย่อม </a:t>
                      </a:r>
                    </a:p>
                    <a:p>
                      <a:r>
                        <a:rPr lang="th-TH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(กองทุน </a:t>
                      </a:r>
                      <a:r>
                        <a:rPr lang="en-US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2,000 </a:t>
                      </a:r>
                      <a:r>
                        <a:rPr lang="th-TH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ลบ.ของ</a:t>
                      </a:r>
                      <a:r>
                        <a:rPr lang="en-US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 </a:t>
                      </a:r>
                      <a:r>
                        <a:rPr lang="th-TH" sz="1600" b="1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สสว.)</a:t>
                      </a:r>
                      <a:endParaRPr lang="en-US" sz="1600" b="1" kern="1200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ea typeface="+mn-ea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sz="1400" b="1" spc="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pc="-40" baseline="0" dirty="0" smtClean="0">
                          <a:solidFill>
                            <a:schemeClr val="bg1"/>
                          </a:solidFill>
                          <a:latin typeface="Yu Gothic"/>
                          <a:cs typeface="FreesiaUPC" pitchFamily="34" charset="-34"/>
                        </a:rPr>
                        <a:t>ไม่เกิน</a:t>
                      </a:r>
                    </a:p>
                    <a:p>
                      <a:pPr algn="ctr"/>
                      <a:r>
                        <a:rPr lang="en-US" sz="1600" b="1" u="none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2.</a:t>
                      </a:r>
                      <a:r>
                        <a:rPr lang="th-TH" sz="1600" b="1" u="none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ลบ.</a:t>
                      </a:r>
                      <a:endParaRPr lang="th-TH" sz="1600" b="1" u="none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88900" lvl="0" indent="-88900" rtl="0">
                        <a:buFont typeface="Arial" pitchFamily="34" charset="0"/>
                        <a:buChar char="•"/>
                      </a:pPr>
                      <a:r>
                        <a:rPr lang="th-TH" sz="1600" b="1" i="0" u="none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เป็นลูกหนี้ปกติ(</a:t>
                      </a:r>
                      <a:r>
                        <a:rPr lang="en-US" sz="1600" b="1" i="0" u="none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PL)</a:t>
                      </a:r>
                      <a:endParaRPr lang="th-TH" sz="1600" b="1" i="0" u="none" spc="-40" baseline="0" dirty="0" smtClean="0">
                        <a:solidFill>
                          <a:schemeClr val="bg1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ธุรกิจท่องเที่ยว ท่องเที่ยวชุมชน เกษตรแปรรูป 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บสย.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ลงทุน หรือ 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เป็นเงินทุนหมุนเวียน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Local Economy Loan </a:t>
                      </a:r>
                    </a:p>
                    <a:p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(วงเงิน </a:t>
                      </a:r>
                      <a:r>
                        <a:rPr lang="en-US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50,000 </a:t>
                      </a: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ลบ.</a:t>
                      </a:r>
                      <a:r>
                        <a:rPr lang="en-US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ของ ธพว.)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443774">
                <a:tc vMerge="1">
                  <a:txBody>
                    <a:bodyPr/>
                    <a:lstStyle/>
                    <a:p>
                      <a:endParaRPr lang="th-TH" sz="1400" b="1" spc="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u="none" spc="-40" baseline="0" dirty="0" smtClean="0">
                          <a:solidFill>
                            <a:schemeClr val="bg1"/>
                          </a:solidFill>
                          <a:latin typeface="Yu Gothic"/>
                          <a:cs typeface="FreesiaUPC" pitchFamily="34" charset="-34"/>
                        </a:rPr>
                        <a:t>ไม่เกิน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15 ลบ.</a:t>
                      </a:r>
                      <a:r>
                        <a:rPr lang="en-US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88900" lvl="0" indent="-88900" rtl="0">
                        <a:buFont typeface="Arial" pitchFamily="34" charset="0"/>
                        <a:buChar char="•"/>
                      </a:pPr>
                      <a:r>
                        <a:rPr lang="th-TH" sz="1600" b="1" i="0" u="none" kern="1200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เป็นลูกหนี้ปกติ</a:t>
                      </a:r>
                      <a:r>
                        <a:rPr lang="en-US" sz="1600" b="1" i="0" u="none" kern="1200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 (PL)</a:t>
                      </a:r>
                      <a:endParaRPr lang="th-TH" sz="1600" b="1" i="0" u="none" kern="1200" spc="-40" baseline="0" dirty="0" smtClean="0">
                        <a:solidFill>
                          <a:schemeClr val="bg1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กลุ่มธุรกิจ </a:t>
                      </a:r>
                    </a:p>
                    <a:p>
                      <a:pPr algn="ctr"/>
                      <a:r>
                        <a:rPr lang="en-US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10-S Curve</a:t>
                      </a:r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 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ตามเกณฑ์ธปท.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ลงทุน ควบคู่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เงินทุนหมุนเวียน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เพื่อปรับปรุงเครื่องจักร  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Transformation Loan</a:t>
                      </a:r>
                      <a:r>
                        <a:rPr lang="th-TH" sz="16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เสริมแกร่ง </a:t>
                      </a:r>
                      <a:endParaRPr lang="en-US" sz="1600" b="1" spc="-40" baseline="0" dirty="0" smtClean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(วงเงิน </a:t>
                      </a:r>
                      <a:r>
                        <a:rPr lang="en-US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20,000 </a:t>
                      </a: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ลบ. ของ ออมสิน)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42844" y="1928802"/>
            <a:ext cx="714380" cy="3286148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57224" y="1928802"/>
            <a:ext cx="8143932" cy="1571636"/>
          </a:xfrm>
          <a:prstGeom prst="roundRect">
            <a:avLst>
              <a:gd name="adj" fmla="val 697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7224" y="3571876"/>
            <a:ext cx="8143932" cy="785818"/>
          </a:xfrm>
          <a:prstGeom prst="roundRect">
            <a:avLst>
              <a:gd name="adj" fmla="val 15455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57224" y="4429132"/>
            <a:ext cx="8143932" cy="785818"/>
          </a:xfrm>
          <a:prstGeom prst="roundRect">
            <a:avLst>
              <a:gd name="adj" fmla="val 15455"/>
            </a:avLst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0" y="-24"/>
            <a:ext cx="9144000" cy="500066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ea typeface="Tahoma" pitchFamily="34" charset="0"/>
                <a:cs typeface="FreesiaUPC" pitchFamily="34" charset="-34"/>
              </a:rPr>
              <a:t>แผนปฏิบัติการมาตรการด้านการเงิน ตามมติ ครม.วันที่ 19 ธ.ค. 2560</a:t>
            </a:r>
            <a:endParaRPr lang="th-TH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ea typeface="Tahoma" pitchFamily="34" charset="0"/>
              <a:cs typeface="FreesiaUPC" pitchFamily="34" charset="-34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42845" y="613114"/>
          <a:ext cx="8858311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732"/>
                <a:gridCol w="874991"/>
                <a:gridCol w="1599883"/>
                <a:gridCol w="1166654"/>
                <a:gridCol w="874991"/>
                <a:gridCol w="1531233"/>
                <a:gridCol w="2118827"/>
              </a:tblGrid>
              <a:tr h="151590">
                <a:tc gridSpan="6">
                  <a:txBody>
                    <a:bodyPr/>
                    <a:lstStyle/>
                    <a:p>
                      <a:pPr algn="ctr"/>
                      <a:r>
                        <a:rPr lang="th-TH" sz="2000" b="1" spc="-40" dirty="0" smtClean="0">
                          <a:latin typeface="FreesiaUPC" pitchFamily="34" charset="-34"/>
                          <a:cs typeface="FreesiaUPC" pitchFamily="34" charset="-34"/>
                        </a:rPr>
                        <a:t>คุณสมบัติ</a:t>
                      </a:r>
                      <a:r>
                        <a:rPr lang="th-TH" sz="2000" b="1" spc="-40" baseline="0" dirty="0" smtClean="0"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en-US" sz="2000" b="1" spc="-40" baseline="0" dirty="0" smtClean="0">
                          <a:latin typeface="FreesiaUPC" pitchFamily="34" charset="-34"/>
                          <a:cs typeface="FreesiaUPC" pitchFamily="34" charset="-34"/>
                        </a:rPr>
                        <a:t>SMEs </a:t>
                      </a:r>
                      <a:r>
                        <a:rPr lang="th-TH" sz="2000" b="1" spc="-40" baseline="0" dirty="0" smtClean="0">
                          <a:latin typeface="FreesiaUPC" pitchFamily="34" charset="-34"/>
                          <a:cs typeface="FreesiaUPC" pitchFamily="34" charset="-34"/>
                        </a:rPr>
                        <a:t>กลุ่มเป้าหมาย</a:t>
                      </a:r>
                      <a:endParaRPr lang="th-TH" sz="2000" b="1" spc="-4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spc="-11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โครงการสินเชื่อที่สนับสนุน</a:t>
                      </a:r>
                      <a:endParaRPr lang="th-TH" sz="1800" b="1" spc="-4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12798">
                <a:tc>
                  <a:txBody>
                    <a:bodyPr/>
                    <a:lstStyle/>
                    <a:p>
                      <a:pPr algn="ctr"/>
                      <a:r>
                        <a:rPr lang="th-TH" sz="1800" b="1" spc="-10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ประเภท</a:t>
                      </a:r>
                      <a:endParaRPr lang="th-TH" sz="1800" b="1" spc="-10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วงเงินที่ต้องการ</a:t>
                      </a:r>
                      <a:endParaRPr lang="th-TH" sz="18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ประวัติการชำระหนี้</a:t>
                      </a:r>
                      <a:endParaRPr lang="th-TH" sz="1800" b="1" spc="-40" dirty="0" smtClean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ธุรกิจ/อาชีพ</a:t>
                      </a:r>
                      <a:endParaRPr lang="th-TH" sz="18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หลัก</a:t>
                      </a:r>
                    </a:p>
                    <a:p>
                      <a:pPr algn="ctr"/>
                      <a:r>
                        <a:rPr lang="th-TH" sz="18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ประกัน</a:t>
                      </a:r>
                      <a:endParaRPr lang="th-TH" sz="18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วัตถุประสงค์</a:t>
                      </a:r>
                      <a:endParaRPr lang="th-TH" sz="18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000" b="1" spc="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th-TH" sz="2000" b="1" spc="-40" baseline="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นิติบุคคล</a:t>
                      </a:r>
                      <a:endParaRPr lang="th-TH" sz="2000" b="1" spc="-40" baseline="0" dirty="0">
                        <a:solidFill>
                          <a:srgbClr val="00206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pPr algn="ctr"/>
                      <a:r>
                        <a:rPr lang="th-TH" sz="2000" b="1" spc="-40" baseline="0" dirty="0" smtClean="0"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endParaRPr lang="th-TH" sz="2000" b="1" spc="-4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Yu Gothic"/>
                          <a:cs typeface="FreesiaUPC" pitchFamily="34" charset="-34"/>
                        </a:rPr>
                        <a:t>ไม่เกิน</a:t>
                      </a:r>
                    </a:p>
                    <a:p>
                      <a:pPr algn="ctr"/>
                      <a:r>
                        <a:rPr lang="en-US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 </a:t>
                      </a:r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ลบ.</a:t>
                      </a:r>
                      <a:endParaRPr lang="th-TH" sz="1600" b="1" u="none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600" b="1" i="0" u="none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เป็น </a:t>
                      </a:r>
                      <a:r>
                        <a:rPr lang="en-US" sz="1600" b="1" i="0" u="none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NPL </a:t>
                      </a:r>
                      <a:r>
                        <a:rPr lang="th-TH" sz="1600" b="1" i="0" u="none" kern="1200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 </a:t>
                      </a:r>
                      <a:endParaRPr lang="th-TH" sz="1600" b="1" i="0" u="none" spc="-40" baseline="0" dirty="0" smtClean="0">
                        <a:solidFill>
                          <a:srgbClr val="C00000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ทุกประเภท</a:t>
                      </a:r>
                      <a:endParaRPr lang="th-TH" sz="1600" b="1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ไม่มี</a:t>
                      </a:r>
                      <a:endParaRPr lang="th-TH" sz="1600" b="1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ลงทุน หรือ 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เงินทุนหมุนเวียน  </a:t>
                      </a:r>
                      <a:endParaRPr lang="th-TH" sz="1600" b="1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โครงการเงินทุนพลิกฟื้นวิสาหกิจขนาดกลางและขนาดย่อม 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(กองทุน </a:t>
                      </a:r>
                      <a:r>
                        <a:rPr lang="en-US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1,000 </a:t>
                      </a:r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ลบ. ของ</a:t>
                      </a:r>
                      <a:r>
                        <a:rPr lang="en-US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 </a:t>
                      </a:r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สสว.)</a:t>
                      </a:r>
                      <a:endParaRPr lang="en-US" sz="1600" b="1" kern="1200" spc="-40" dirty="0">
                        <a:solidFill>
                          <a:srgbClr val="C00000"/>
                        </a:solidFill>
                        <a:latin typeface="FreesiaUPC" pitchFamily="34" charset="-34"/>
                        <a:ea typeface="+mn-ea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Yu Gothic"/>
                          <a:cs typeface="FreesiaUPC" pitchFamily="34" charset="-34"/>
                        </a:rPr>
                        <a:t>ไม่เกิน</a:t>
                      </a:r>
                    </a:p>
                    <a:p>
                      <a:pPr algn="ctr"/>
                      <a:r>
                        <a:rPr lang="en-US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 </a:t>
                      </a:r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ลบ.</a:t>
                      </a:r>
                      <a:endParaRPr lang="th-TH" sz="1600" b="1" u="none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600" b="1" i="0" u="none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เป็น </a:t>
                      </a:r>
                      <a:r>
                        <a:rPr lang="en-US" sz="1600" b="1" i="0" u="none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NPL </a:t>
                      </a:r>
                    </a:p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600" b="1" i="0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มีปัญหาทางการเงิน</a:t>
                      </a:r>
                      <a:endParaRPr lang="th-TH" sz="1600" b="1" i="0" u="none" spc="-40" dirty="0" smtClean="0">
                        <a:solidFill>
                          <a:srgbClr val="C00000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ทุกประเภท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ไม่มี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ลงทุน หรือ 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เงินทุนหมุนเวียน  </a:t>
                      </a:r>
                      <a:endParaRPr lang="th-TH" sz="1600" b="1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มาตรการฟื้นฟูกิจการวิสาหกิจขนาดกลางและขนาดย่อม 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(กองทุน </a:t>
                      </a:r>
                      <a:r>
                        <a:rPr lang="en-US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2,000 </a:t>
                      </a:r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ลบ. ของ</a:t>
                      </a:r>
                      <a:r>
                        <a:rPr lang="en-US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 </a:t>
                      </a:r>
                      <a:r>
                        <a:rPr lang="th-TH" sz="1600" b="1" kern="1200" spc="-4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สสว.)</a:t>
                      </a:r>
                      <a:endParaRPr lang="en-US" sz="1600" b="1" kern="1200" spc="-40" dirty="0">
                        <a:solidFill>
                          <a:srgbClr val="C00000"/>
                        </a:solidFill>
                        <a:latin typeface="FreesiaUPC" pitchFamily="34" charset="-34"/>
                        <a:ea typeface="+mn-ea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Yu Gothic"/>
                          <a:cs typeface="FreesiaUPC" pitchFamily="34" charset="-34"/>
                        </a:rPr>
                        <a:t>ไม่เกิน</a:t>
                      </a:r>
                    </a:p>
                    <a:p>
                      <a:pPr algn="ctr"/>
                      <a:r>
                        <a:rPr lang="en-US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 </a:t>
                      </a:r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ลบ.</a:t>
                      </a:r>
                      <a:endParaRPr lang="th-TH" sz="1600" b="1" u="none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600" b="1" i="0" u="none" spc="-80" baseline="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มีปัญหาทางการเงิน</a:t>
                      </a:r>
                      <a:r>
                        <a:rPr lang="th-TH" sz="1600" b="1" i="0" u="none" spc="-8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(</a:t>
                      </a:r>
                      <a:r>
                        <a:rPr lang="en-US" sz="1600" b="1" i="0" u="none" spc="-8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PL)</a:t>
                      </a:r>
                      <a:endParaRPr lang="th-TH" sz="1600" b="1" i="0" u="none" spc="-80" dirty="0" smtClean="0">
                        <a:solidFill>
                          <a:srgbClr val="002060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ธุรกิจผลิต บริการ             ค้าส่ง ค้าปลีก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ผ่อนปรนตามเกณฑ์กองทุน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ลงทุน หรือ 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เงินทุนหมุนเวียน  </a:t>
                      </a:r>
                      <a:endParaRPr lang="th-TH" sz="1600" b="1" spc="-40" baseline="0" dirty="0">
                        <a:solidFill>
                          <a:srgbClr val="00206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กองทุนพัฒนาเอสเอ็มอีตามแนวประชารัฐ (วงเงิน </a:t>
                      </a:r>
                      <a:r>
                        <a:rPr lang="en-US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8,000 </a:t>
                      </a:r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ลบ.)</a:t>
                      </a:r>
                      <a:endParaRPr lang="en-US" sz="1600" b="1" kern="1200" spc="-40" dirty="0">
                        <a:solidFill>
                          <a:srgbClr val="002060"/>
                        </a:solidFill>
                        <a:latin typeface="FreesiaUPC" pitchFamily="34" charset="-34"/>
                        <a:ea typeface="+mn-ea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pc="-40" baseline="0" dirty="0" smtClean="0">
                          <a:solidFill>
                            <a:srgbClr val="002060"/>
                          </a:solidFill>
                          <a:latin typeface="Yu Gothic"/>
                          <a:cs typeface="FreesiaUPC" pitchFamily="34" charset="-34"/>
                        </a:rPr>
                        <a:t>ไม่เกิน</a:t>
                      </a:r>
                    </a:p>
                    <a:p>
                      <a:pPr algn="ctr"/>
                      <a:r>
                        <a:rPr lang="en-US" sz="1600" b="1" u="none" spc="-40" baseline="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10 </a:t>
                      </a:r>
                      <a:r>
                        <a:rPr lang="th-TH" sz="1600" b="1" u="none" spc="-40" baseline="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</a:t>
                      </a:r>
                      <a:r>
                        <a:rPr lang="th-TH" sz="1600" b="1" u="none" spc="-40" baseline="0" dirty="0" smtClean="0">
                          <a:solidFill>
                            <a:srgbClr val="C0000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.</a:t>
                      </a:r>
                      <a:endParaRPr lang="th-TH" sz="1600" b="1" u="none" spc="-40" baseline="0" dirty="0">
                        <a:solidFill>
                          <a:srgbClr val="C0000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lvl="0" indent="-88900" rtl="0">
                        <a:buFont typeface="Arial" pitchFamily="34" charset="0"/>
                        <a:buChar char="•"/>
                      </a:pPr>
                      <a:r>
                        <a:rPr lang="th-TH" sz="1600" b="1" i="0" u="none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เป็นลูกหนี้ปกติ (</a:t>
                      </a:r>
                      <a:r>
                        <a:rPr lang="en-US" sz="1600" b="1" i="0" u="none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PL)</a:t>
                      </a:r>
                      <a:endParaRPr lang="th-TH" sz="1600" b="1" i="0" u="none" spc="-40" dirty="0" smtClean="0">
                        <a:solidFill>
                          <a:srgbClr val="002060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กลุ่มธุรกิจ </a:t>
                      </a:r>
                    </a:p>
                    <a:p>
                      <a:pPr algn="ctr"/>
                      <a:r>
                        <a:rPr lang="en-US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10-S Curve</a:t>
                      </a:r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 </a:t>
                      </a:r>
                      <a:endParaRPr lang="th-TH" sz="1600" b="1" spc="-40" baseline="0" dirty="0" smtClean="0">
                        <a:solidFill>
                          <a:srgbClr val="00206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ผ่อนปรนตามเกณฑ์กองทุน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ลงทุน ควบคู่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เงินทุนหมุนเวียน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เพื่อยกระดับธุรกิจ</a:t>
                      </a:r>
                      <a:endParaRPr lang="th-TH" sz="1600" b="1" spc="-40" baseline="0" dirty="0" smtClean="0">
                        <a:solidFill>
                          <a:srgbClr val="002060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กองทุนพัฒนาเอสเอ็มอีตามแนวประชารัฐ (วงเงิน </a:t>
                      </a:r>
                      <a:r>
                        <a:rPr lang="en-US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10,000 </a:t>
                      </a:r>
                      <a:r>
                        <a:rPr lang="th-TH" sz="1600" b="1" kern="1200" spc="-40" dirty="0" smtClean="0">
                          <a:solidFill>
                            <a:srgbClr val="002060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ลบ.)</a:t>
                      </a:r>
                      <a:endParaRPr lang="en-US" sz="1600" b="1" kern="1200" spc="-40" dirty="0" smtClean="0">
                        <a:solidFill>
                          <a:srgbClr val="002060"/>
                        </a:solidFill>
                        <a:latin typeface="FreesiaUPC" pitchFamily="34" charset="-34"/>
                        <a:ea typeface="+mn-ea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 sz="1400" b="1" spc="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pc="-40" baseline="0" dirty="0" smtClean="0">
                          <a:solidFill>
                            <a:schemeClr val="bg1"/>
                          </a:solidFill>
                          <a:latin typeface="Yu Gothic"/>
                          <a:cs typeface="FreesiaUPC" pitchFamily="34" charset="-34"/>
                        </a:rPr>
                        <a:t>ไม่เกิน</a:t>
                      </a:r>
                    </a:p>
                    <a:p>
                      <a:pPr algn="ctr"/>
                      <a:r>
                        <a:rPr lang="en-US" sz="1600" b="1" u="none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5 </a:t>
                      </a:r>
                      <a:r>
                        <a:rPr lang="th-TH" sz="1600" b="1" u="none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ลบ.</a:t>
                      </a:r>
                      <a:endParaRPr lang="th-TH" sz="1600" b="1" u="none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88900" lvl="0" indent="-88900" rtl="0">
                        <a:buFont typeface="Arial" pitchFamily="34" charset="0"/>
                        <a:buChar char="•"/>
                      </a:pPr>
                      <a:r>
                        <a:rPr lang="th-TH" sz="1600" b="1" i="0" u="none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เป็นลูกหนี้ปกติ</a:t>
                      </a:r>
                      <a:r>
                        <a:rPr lang="en-US" sz="1600" b="1" i="0" u="none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 (PL)</a:t>
                      </a:r>
                      <a:endParaRPr lang="th-TH" sz="1600" b="1" i="0" u="none" kern="1200" spc="-40" dirty="0" smtClean="0">
                        <a:solidFill>
                          <a:schemeClr val="bg1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ธุรกิจท่องเที่ยว ท่องเที่ยวชุมชน เกษตรแปรรูป </a:t>
                      </a:r>
                      <a:endParaRPr lang="th-TH" sz="1600" b="1" spc="-40" baseline="0" dirty="0" smtClean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บสย.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ลงทุน หรือ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เงินทุนหมุนเวียน  </a:t>
                      </a:r>
                      <a:endParaRPr lang="th-TH" sz="1600" b="1" spc="-40" baseline="0" dirty="0" smtClean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Local Economy Loan </a:t>
                      </a:r>
                      <a:r>
                        <a:rPr lang="th-TH" sz="16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endParaRPr lang="en-US" sz="1600" b="1" spc="0" baseline="0" dirty="0" smtClean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(วงเงิน </a:t>
                      </a:r>
                      <a:r>
                        <a:rPr lang="en-US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50,000 </a:t>
                      </a: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ลบ.</a:t>
                      </a:r>
                      <a:r>
                        <a:rPr lang="en-US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ของ ธพว.)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sz="1400" b="1" spc="0" baseline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pc="-40" baseline="0" dirty="0" smtClean="0">
                          <a:solidFill>
                            <a:schemeClr val="bg1"/>
                          </a:solidFill>
                          <a:latin typeface="Yu Gothic"/>
                          <a:cs typeface="FreesiaUPC" pitchFamily="34" charset="-34"/>
                        </a:rPr>
                        <a:t>ไม่เกิน</a:t>
                      </a:r>
                    </a:p>
                    <a:p>
                      <a:pPr algn="ctr"/>
                      <a:r>
                        <a:rPr lang="th-TH" sz="1600" b="1" u="none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15 ลบ.</a:t>
                      </a:r>
                    </a:p>
                    <a:p>
                      <a:pPr marL="88900" marR="0" lvl="0" indent="-88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th-TH" sz="1600" b="1" i="0" u="none" kern="1200" spc="-40" dirty="0" smtClean="0">
                        <a:solidFill>
                          <a:schemeClr val="bg1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88900" lvl="0" indent="-88900" rtl="0">
                        <a:buFont typeface="Arial" pitchFamily="34" charset="0"/>
                        <a:buChar char="•"/>
                      </a:pPr>
                      <a:r>
                        <a:rPr lang="th-TH" sz="1600" b="1" i="0" u="none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เป็นลูกหนี้ปกติ</a:t>
                      </a:r>
                      <a:r>
                        <a:rPr lang="en-US" sz="1600" b="1" i="0" u="none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Tahoma" pitchFamily="34" charset="0"/>
                          <a:cs typeface="FreesiaUPC" pitchFamily="34" charset="-34"/>
                        </a:rPr>
                        <a:t> (PL)</a:t>
                      </a:r>
                      <a:endParaRPr lang="th-TH" sz="1600" b="1" i="0" u="none" kern="1200" spc="-40" dirty="0" smtClean="0">
                        <a:solidFill>
                          <a:schemeClr val="bg1"/>
                        </a:solidFill>
                        <a:latin typeface="FreesiaUPC" pitchFamily="34" charset="-34"/>
                        <a:ea typeface="Tahoma" pitchFamily="34" charset="0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กลุ่มธุรกิจ </a:t>
                      </a:r>
                    </a:p>
                    <a:p>
                      <a:pPr algn="ctr"/>
                      <a:r>
                        <a:rPr lang="en-US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10-S Curve</a:t>
                      </a:r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 </a:t>
                      </a:r>
                      <a:endParaRPr lang="th-TH" sz="1600" b="1" spc="-40" baseline="0" dirty="0" smtClean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ตามเกณฑ์ธปท.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ลงทุน ควบคู่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เงินทุนหมุนเวียน</a:t>
                      </a:r>
                    </a:p>
                    <a:p>
                      <a:r>
                        <a:rPr lang="th-TH" sz="1600" b="1" kern="1200" spc="-4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เพื่อปรับปรุงเครื่องจักร  </a:t>
                      </a:r>
                      <a:endParaRPr lang="th-TH" sz="1600" b="1" spc="-4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Transformation Loan</a:t>
                      </a:r>
                      <a:r>
                        <a:rPr lang="th-TH" sz="1600" b="1" spc="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1" spc="-4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เสริมแกร่ง </a:t>
                      </a:r>
                      <a:endParaRPr lang="en-US" sz="1600" b="1" spc="-40" baseline="0" dirty="0" smtClean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r>
                        <a:rPr lang="th-TH" sz="1600" b="1" spc="-8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(วงเงิน </a:t>
                      </a:r>
                      <a:r>
                        <a:rPr lang="en-US" sz="1600" b="1" spc="-8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20,000 </a:t>
                      </a:r>
                      <a:r>
                        <a:rPr lang="th-TH" sz="1600" b="1" spc="-80" baseline="0" dirty="0" smtClean="0">
                          <a:solidFill>
                            <a:schemeClr val="bg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ลบ. ของ ออมสิน)</a:t>
                      </a:r>
                      <a:endParaRPr lang="th-TH" sz="1600" b="1" spc="-80" baseline="0" dirty="0">
                        <a:solidFill>
                          <a:schemeClr val="bg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42844" y="1643050"/>
            <a:ext cx="714380" cy="4929222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582275" y="267652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ysDash"/>
                    </a:lnL>
                    <a:lnR w="12700" cmpd="sng">
                      <a:solidFill>
                        <a:schemeClr val="bg1"/>
                      </a:solidFill>
                      <a:prstDash val="sysDash"/>
                    </a:lnR>
                    <a:lnT w="12700" cmpd="sng">
                      <a:solidFill>
                        <a:schemeClr val="bg1"/>
                      </a:solidFill>
                      <a:prstDash val="sysDash"/>
                    </a:lnT>
                    <a:lnB w="12700" cmpd="sng">
                      <a:solidFill>
                        <a:schemeClr val="bg1"/>
                      </a:solidFill>
                      <a:prstDash val="sysDash"/>
                    </a:lnB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57224" y="1643050"/>
            <a:ext cx="8143932" cy="1643074"/>
          </a:xfrm>
          <a:prstGeom prst="roundRect">
            <a:avLst>
              <a:gd name="adj" fmla="val 697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7224" y="3357562"/>
            <a:ext cx="8143932" cy="1571636"/>
          </a:xfrm>
          <a:prstGeom prst="roundRect">
            <a:avLst>
              <a:gd name="adj" fmla="val 9461"/>
            </a:avLst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7224" y="4929198"/>
            <a:ext cx="8143932" cy="857256"/>
          </a:xfrm>
          <a:prstGeom prst="roundRect">
            <a:avLst>
              <a:gd name="adj" fmla="val 11785"/>
            </a:avLst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7224" y="5786454"/>
            <a:ext cx="8143932" cy="785818"/>
          </a:xfrm>
          <a:prstGeom prst="roundRect">
            <a:avLst>
              <a:gd name="adj" fmla="val 11785"/>
            </a:avLst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10478</TotalTime>
  <Words>716</Words>
  <Application>Microsoft Office PowerPoint</Application>
  <PresentationFormat>On-screen Show (4:3)</PresentationFormat>
  <Paragraphs>197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          แนวทางมาตรการด้านการเงิน เสริมแกร่ง เพิ่มทุน ครอบคลุมทุกกลุ่ม SMEs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ss45029</dc:creator>
  <cp:lastModifiedBy>TC47139</cp:lastModifiedBy>
  <cp:revision>723</cp:revision>
  <dcterms:created xsi:type="dcterms:W3CDTF">2017-10-19T03:56:12Z</dcterms:created>
  <dcterms:modified xsi:type="dcterms:W3CDTF">2018-01-22T04:33:15Z</dcterms:modified>
</cp:coreProperties>
</file>